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CA00C03-7100-42C3-A9E8-8B62393E52D3}">
  <a:tblStyle styleId="{4CA00C03-7100-42C3-A9E8-8B62393E52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krisrs1128.github.io/treelapse/" TargetMode="External"/><Relationship Id="rId4" Type="http://schemas.openxmlformats.org/officeDocument/2006/relationships/hyperlink" Target="https://github.com/krisrs1128/microbiome_plvm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990950"/>
            <a:ext cx="8520600" cy="1196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200">
                <a:solidFill>
                  <a:srgbClr val="30839F"/>
                </a:solidFill>
              </a:rPr>
              <a:t>Discovery and Visualization of Latent Structure in the Microbiome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453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700"/>
              <a:t>Kris Sankaran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700"/>
              <a:t>Stanford University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1379550" y="3950500"/>
            <a:ext cx="63849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 sz="2500">
                <a:solidFill>
                  <a:schemeClr val="dk2"/>
                </a:solidFill>
              </a:rPr>
              <a:t>The University of Chicago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lang="en" sz="2500">
                <a:solidFill>
                  <a:schemeClr val="dk2"/>
                </a:solidFill>
              </a:rPr>
              <a:t>January 8,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Visualization Proposals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120625"/>
            <a:ext cx="8520600" cy="998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Differential Dynamics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Timebox Trees: Link timeboxes and tree, with selections over time series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-"/>
            </a:pPr>
            <a:r>
              <a:rPr lang="en"/>
              <a:t>Treeboxes: Link timeboxes and tree, with selections over the tree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825" y="2118725"/>
            <a:ext cx="6606353" cy="27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Bacterial Dynamics and Antibiotic Time Courses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Revisiting the study [Dethlefsen and Relman, 2011]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Study Goal: What is the response of the microbiome following antibiotics, in comparison to natural long-term variation? ["Flash Flood" analogy]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Data: 3 subjects, across ~ 50 timepoints, with two antibiotic time courses introduced in between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-"/>
            </a:pPr>
            <a:r>
              <a:rPr lang="en"/>
              <a:t>We study one subject at a time, and filter away less abundant microbes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Bacteroidetes are unaffected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sketch timeboxes to identify series with no change</a:t>
            </a:r>
          </a:p>
          <a:p>
            <a:pPr indent="-342900" lvl="0" marL="457200">
              <a:spcBef>
                <a:spcPts val="0"/>
              </a:spcBef>
              <a:buSzPts val="1800"/>
              <a:buChar char="-"/>
            </a:pPr>
            <a:r>
              <a:rPr lang="en"/>
              <a:t>After some study, it becomes clear that one phylum does not seem to be strongly affected by the first antibiotic time course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238" y="2460650"/>
            <a:ext cx="6823525" cy="25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Differential Response among Firmicutes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152475"/>
            <a:ext cx="8520600" cy="1696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Drawing boxes over the tree and searching for different taxonomic orders suggests differential responses between the Lachnospiraceae and Ruminococcaceae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-"/>
            </a:pPr>
            <a:r>
              <a:rPr lang="en"/>
              <a:t>Note that we are focusing on the time window surrounding the second antibiotic time courses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025" y="2923775"/>
            <a:ext cx="5237956" cy="198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Averages vs. Sums on Tree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152475"/>
            <a:ext cx="8520600" cy="13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have effectively only been studying sums across large taxonomic groups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understand finer-grained taxa, we can either use the pan-zoom widget to</a:t>
            </a:r>
            <a:br>
              <a:rPr lang="en"/>
            </a:br>
            <a:r>
              <a:rPr lang="en"/>
              <a:t>  emphasize lower scales, or consider averages up the tree instead of sums</a:t>
            </a:r>
          </a:p>
          <a:p>
            <a:pPr indent="-342900" lvl="0" marL="457200">
              <a:spcBef>
                <a:spcPts val="0"/>
              </a:spcBef>
              <a:buSzPts val="1800"/>
              <a:buChar char="-"/>
            </a:pPr>
            <a:r>
              <a:rPr lang="en"/>
              <a:t>We use the second approach to inspect recovery among Ruminococcaceae</a:t>
            </a:r>
            <a:br>
              <a:rPr lang="en"/>
            </a:b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5094" l="0" r="0" t="7668"/>
          <a:stretch/>
        </p:blipFill>
        <p:spPr>
          <a:xfrm>
            <a:off x="1757688" y="2628825"/>
            <a:ext cx="5628621" cy="18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1691925" y="4493725"/>
            <a:ext cx="6355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The average abundance across the Verrumicrobiae seems to increase after the antibiotic treatment.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Beyond Phylogenies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152475"/>
            <a:ext cx="5652000" cy="499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Hierarchical structure is present in many contexts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8126" y="1786425"/>
            <a:ext cx="2613824" cy="20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24" y="3439700"/>
            <a:ext cx="3871058" cy="145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125" y="1786425"/>
            <a:ext cx="3873949" cy="145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4046075" y="1786431"/>
            <a:ext cx="129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Spatial Hierarchies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043175" y="3605225"/>
            <a:ext cx="119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Regression Trees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5226325" y="1786425"/>
            <a:ext cx="114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Hierarchical Clustering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 rotWithShape="1">
          <a:blip r:embed="rId3">
            <a:alphaModFix amt="29000"/>
          </a:blip>
          <a:srcRect b="25082" l="11043" r="16017" t="457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Probabilistic Latent Variable Modeling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for the Microbiome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Motivating Idea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-69300" y="1152475"/>
            <a:ext cx="9213300" cy="190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Schloss and Handelsmen [2007] noted the parallels between text and microbiome data</a:t>
            </a: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Yet, the application of text models in the microbiome literature is limited</a:t>
            </a: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Probabilities models in particular are useful in studies with complex structure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-"/>
            </a:pPr>
            <a:r>
              <a:rPr lang="en"/>
              <a:t>Contribution: </a:t>
            </a:r>
            <a:r>
              <a:rPr lang="en" sz="1600"/>
              <a:t>In the spirit of [Callahan 2016, Fukuyama 2017], describe a workflow, provide code, and compare existing methods, focusing on interpretation, usability, and visualization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325" y="3123400"/>
            <a:ext cx="3215880" cy="20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Microbiome vs. Text Analysis</a:t>
            </a:r>
          </a:p>
        </p:txBody>
      </p:sp>
      <p:graphicFrame>
        <p:nvGraphicFramePr>
          <p:cNvPr id="180" name="Shape 180"/>
          <p:cNvGraphicFramePr/>
          <p:nvPr/>
        </p:nvGraphicFramePr>
        <p:xfrm>
          <a:off x="85088" y="279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{4CA00C03-7100-42C3-A9E8-8B62393E52D3}</a:tableStyleId>
              </a:tblPr>
              <a:tblGrid>
                <a:gridCol w="621650"/>
                <a:gridCol w="621650"/>
                <a:gridCol w="621650"/>
                <a:gridCol w="621650"/>
                <a:gridCol w="621650"/>
                <a:gridCol w="621650"/>
                <a:gridCol w="621650"/>
              </a:tblGrid>
              <a:tr h="3772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index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book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eliza.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darcy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bennet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miss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jane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86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P&amp;P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86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P&amp;P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8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P&amp;P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8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P&amp;P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8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P&amp;P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1" name="Shape 181"/>
          <p:cNvGraphicFramePr/>
          <p:nvPr/>
        </p:nvGraphicFramePr>
        <p:xfrm>
          <a:off x="4560975" y="279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{4CA00C03-7100-42C3-A9E8-8B62393E52D3}</a:tableStyleId>
              </a:tblPr>
              <a:tblGrid>
                <a:gridCol w="639175"/>
                <a:gridCol w="639175"/>
                <a:gridCol w="639175"/>
                <a:gridCol w="639175"/>
                <a:gridCol w="639175"/>
                <a:gridCol w="639175"/>
                <a:gridCol w="639175"/>
              </a:tblGrid>
              <a:tr h="3423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time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subject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sp_1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sp_2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sp_3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sp_4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sp_5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791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79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108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1616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1413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192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1323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915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165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1846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1366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170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2314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689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135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82" name="Shape 182"/>
          <p:cNvSpPr txBox="1"/>
          <p:nvPr/>
        </p:nvSpPr>
        <p:spPr>
          <a:xfrm>
            <a:off x="141350" y="1105250"/>
            <a:ext cx="89265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left table gives word counts for a few words, across a few paragraphs in </a:t>
            </a:r>
            <a:r>
              <a:rPr i="1" lang="en" sz="1800"/>
              <a:t>Pride and Prejudice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right table are microbiome abundances for a few species, at a few timepoints in the antibiotics data</a:t>
            </a:r>
          </a:p>
          <a:p>
            <a:pPr indent="-342900" lvl="0" marL="457200">
              <a:spcBef>
                <a:spcPts val="0"/>
              </a:spcBef>
              <a:buSzPts val="1800"/>
              <a:buChar char="-"/>
            </a:pPr>
            <a:r>
              <a:rPr lang="en" sz="1800"/>
              <a:t>The analogy is natural, though the actual problem structure can be quite different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803" y="1313063"/>
            <a:ext cx="4723849" cy="299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50" y="1460275"/>
            <a:ext cx="4474182" cy="117344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Models Considered: Latent Dirichlet Allocation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39850" y="2771975"/>
            <a:ext cx="4104000" cy="22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Latent Dirichlet Allocation (LDA) is an alternative to Multinomial Mixture Modeling that assumes that samples have mixed memberships across topics [Pritchard et. al 2000, Blei et. al. 2003]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Posterior inference can be done with Variational Approximations or (collapsed) Gibbs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We think of microbiome communities as mixtures of underlying community types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Microbiome Studies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8716500" cy="193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lang="en"/>
              <a:t>Microbiome: All the bacteria living together in some place (e.g., human gut)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lang="en"/>
              <a:t>Typical goal: </a:t>
            </a:r>
            <a:r>
              <a:rPr lang="en"/>
              <a:t>Characterize variation in microbiome profiles across conditions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lang="en"/>
              <a:t>Lies at the intersection of several sciences</a:t>
            </a: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Ecology + Medicine: Bacterial communities can have medical implications</a:t>
            </a: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Evolution + Microbiology: A data-rich setting for studying evolutionary principles</a:t>
            </a:r>
          </a:p>
          <a:p>
            <a:pPr indent="-330200" lvl="0" marL="457200" rtl="0">
              <a:spcBef>
                <a:spcPts val="0"/>
              </a:spcBef>
              <a:buSzPts val="1600"/>
              <a:buChar char="-"/>
            </a:pPr>
            <a:r>
              <a:rPr lang="en" sz="1600"/>
              <a:t>Enabled by advances in sequencing technology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Models Considered: Gamma-Poisson Factorization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428175"/>
            <a:ext cx="4659057" cy="10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311700" y="2692775"/>
            <a:ext cx="44898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Nonnegative Matrix Factorization</a:t>
            </a:r>
            <a:r>
              <a:rPr lang="en">
                <a:solidFill>
                  <a:schemeClr val="dk1"/>
                </a:solidFill>
              </a:rPr>
              <a:t> can be implemented with a low-rank Gamma-Poisson model [Canny 2004]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Mixture and topic vectors are no longer required to sum to one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average size of an entry is set by the angle between associated mixture and topic vectors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057" y="1474925"/>
            <a:ext cx="3951538" cy="2817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Models Considered: Dynamic Unigrams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292600"/>
            <a:ext cx="4976236" cy="183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139850" y="3229175"/>
            <a:ext cx="51435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Dynamic Unigram Model supposes the distribution of species within a sample evolves smoothly over time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This is accomplished by passing a Gaussian random walk through a multilogit link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factorized version is the Dynamic Topic Model [Blei and Lafferty 2006]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350" y="1170125"/>
            <a:ext cx="3715871" cy="3756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/>
        </p:nvSpPr>
        <p:spPr>
          <a:xfrm>
            <a:off x="152400" y="1608700"/>
            <a:ext cx="2955000" cy="30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We perform a simulation study using data with dimensions comparable to those in the microbiome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D: Number of samples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V: Number of species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N: Sequencing depth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Colors are inference techniques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VB and the Bootstrap generally underestimate posterior uncertainty, but all become precise with large 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Simulation Study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400" y="1300150"/>
            <a:ext cx="6036600" cy="3598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Antibiotics revisited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311700" y="1152475"/>
            <a:ext cx="8520600" cy="210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lang="en"/>
              <a:t>We apply these methods to the data of [Dethlefsen and Relman 2011], which we visualized earlier using the treelapse package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contrast to that work, our goal here is a succinct quantitative representation of the species abundance trajectories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Char char="-"/>
            </a:pPr>
            <a:r>
              <a:rPr lang="en"/>
              <a:t>We focus on the LDA and Dynamic Unigram models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038" y="3048651"/>
            <a:ext cx="5025932" cy="190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434900"/>
            <a:ext cx="5215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Estimated Mixed-Memberships:  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951" y="1487275"/>
            <a:ext cx="6506802" cy="357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6900" y="529775"/>
            <a:ext cx="580924" cy="4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0" y="1456300"/>
            <a:ext cx="2757600" cy="3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Boxplots represent approximate posteriors for tes and their evolution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 centered log transform has been applied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Interpretations</a:t>
            </a:r>
          </a:p>
          <a:p>
            <a:pPr indent="-203200" lvl="1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Slow recovery</a:t>
            </a:r>
          </a:p>
          <a:p>
            <a:pPr indent="-203200" lvl="1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Fast recovery</a:t>
            </a:r>
          </a:p>
          <a:p>
            <a:pPr indent="-203200" lvl="1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Relatively increase</a:t>
            </a:r>
          </a:p>
          <a:p>
            <a:pPr indent="-203200" lvl="1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No effect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84975"/>
            <a:ext cx="250225" cy="1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445025"/>
            <a:ext cx="31740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Estimated Topics:</a:t>
            </a: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 b="0" l="0" r="1419" t="0"/>
          <a:stretch/>
        </p:blipFill>
        <p:spPr>
          <a:xfrm>
            <a:off x="2649500" y="1176450"/>
            <a:ext cx="6494499" cy="384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400" y="495950"/>
            <a:ext cx="713225" cy="47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0" y="1456300"/>
            <a:ext cx="2705100" cy="24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Intervals</a:t>
            </a:r>
            <a:r>
              <a:rPr lang="en">
                <a:solidFill>
                  <a:schemeClr val="dk1"/>
                </a:solidFill>
              </a:rPr>
              <a:t> represent approximate tes posteriors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Each row is a topic, each interval is a species, colors are taxonomic groups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 centered log transform has been applied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third topic is noticeably less diverse, corresponding to the community during antibiotics time courses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300" y="1787025"/>
            <a:ext cx="273424" cy="1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225" y="1455025"/>
            <a:ext cx="5896525" cy="34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31740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Topic Prototypes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0" y="1456300"/>
            <a:ext cx="2757600" cy="24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Screened species that are represent individual topics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50 species with large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Rows are taxonomic groups, columns are topics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Each trajectory gives the abundance of a single species over time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75" y="2185225"/>
            <a:ext cx="1359200" cy="2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31359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Smoothed Means: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400" y="1418900"/>
            <a:ext cx="5865602" cy="342159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0" y="1418900"/>
            <a:ext cx="32784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Intervals represent approximate posteriors for the smoothed means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Each row is a timepoint, each interval is a species, colors are taxonomic groups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third panel down is the first one where antibiotics has been applied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400" y="661975"/>
            <a:ext cx="1108525" cy="4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Model Criticism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400" y="1050885"/>
            <a:ext cx="5919601" cy="390133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0" y="1418900"/>
            <a:ext cx="3224400" cy="3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We simulate data from the posterior predictive,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Each panel represents one species, the black lines are observed species trajectories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blue and purple lines are LDA and unigram posterior predictive samples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unigram model overfits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Species 1116 is an interesting outlier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28350"/>
            <a:ext cx="2702921" cy="47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Model Criticism</a:t>
            </a:r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925" y="243650"/>
            <a:ext cx="5575475" cy="4656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0" y="1266500"/>
            <a:ext cx="3224400" cy="22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We can perform PCA on the posterior predictive samples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Loadings (species) are given on the left, while scores (samples) are given on the right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Black text are observed scores / loadings, clouds come from posterior predictive samples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Scores and loadings have been aligned using a procrustes rotation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Data Sources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152475"/>
            <a:ext cx="8731800" cy="4072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Sequencing of the 16S marker gene gives counts of different sequence</a:t>
            </a:r>
            <a:br>
              <a:rPr lang="en"/>
            </a:br>
            <a:r>
              <a:rPr lang="en"/>
              <a:t>  variants, across samples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Typically 10 - 1000 samples, 500 - 2000 bacteria</a:t>
            </a:r>
          </a:p>
          <a:p>
            <a:pPr indent="-342900" lvl="0" marL="457200">
              <a:spcBef>
                <a:spcPts val="0"/>
              </a:spcBef>
              <a:buSzPts val="1800"/>
              <a:buChar char="-"/>
            </a:pPr>
            <a:r>
              <a:rPr lang="en"/>
              <a:t>Outside of bacterial counts, contextual data are available both about bacteria (taxonomic information) and samples (subject characteristics)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375" y="3070850"/>
            <a:ext cx="2185561" cy="191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3078475"/>
            <a:ext cx="57531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311700" y="1152475"/>
            <a:ext cx="8453400" cy="226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Microbiome studies are a source of richly structured, high-dimensional data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Exploratory data visualization and probabilistic modeling can help develop interpretable representations of microbiome data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lang="en"/>
              <a:t>We have not addressed more inferential questions, or begun to quantify how far any particular analysis might be from “optimal”</a:t>
            </a: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Char char="-"/>
            </a:pPr>
            <a:r>
              <a:rPr lang="en" sz="1600"/>
              <a:t>However, by providing workflows and releasing code and data, we are bringing the field closer to a “common task framework”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580950" y="3900350"/>
            <a:ext cx="84534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treelapse: </a:t>
            </a:r>
            <a:r>
              <a:rPr b="1" lang="en" sz="1800" u="sng">
                <a:solidFill>
                  <a:schemeClr val="accent5"/>
                </a:solidFill>
                <a:hlinkClick r:id="rId3"/>
              </a:rPr>
              <a:t>https://krisrs1128.github.io/treelapse/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Latent variable modeling: </a:t>
            </a:r>
            <a:r>
              <a:rPr b="1" lang="en" sz="1800" u="sng">
                <a:solidFill>
                  <a:schemeClr val="accent5"/>
                </a:solidFill>
                <a:hlinkClick r:id="rId4"/>
              </a:rPr>
              <a:t>https://github.com/krisrs1128/microbiome_plvm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Becker, Richard A., and William S. Cleveland. "Brushing scatterplots." </a:t>
            </a:r>
            <a:r>
              <a:rPr i="1" lang="en" sz="1100">
                <a:solidFill>
                  <a:schemeClr val="dk1"/>
                </a:solidFill>
              </a:rPr>
              <a:t>Technometrics</a:t>
            </a:r>
            <a:r>
              <a:rPr lang="en" sz="1100">
                <a:solidFill>
                  <a:schemeClr val="dk1"/>
                </a:solidFill>
              </a:rPr>
              <a:t> 29, no. 2 (1987): 127-142.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Blei, David M., Andrew Y. Ng, and Michael I. Jordan. "Latent dirichlet allocation."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Journal of machine Learning research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3, no. Jan (2003): 993-1022.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Blei, David M., and John D. Lafferty. "Dynamic topic models." In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Proceedings of the 23rd international conference on Machine learning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, pp. 113-120. ACM, 2006.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Buja, Andreas, Dianne Cook, and Deborah F. Swayne. "Interactive high-dimensional data visualization." </a:t>
            </a:r>
            <a:r>
              <a:rPr i="1" lang="en" sz="1100">
                <a:solidFill>
                  <a:schemeClr val="dk1"/>
                </a:solidFill>
              </a:rPr>
              <a:t>Journal of computational and graphical statistics</a:t>
            </a:r>
            <a:r>
              <a:rPr lang="en" sz="1100">
                <a:solidFill>
                  <a:schemeClr val="dk1"/>
                </a:solidFill>
              </a:rPr>
              <a:t> 5, no. 1 (1996): 78-99.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Callahan, Ben J., Kris Sankaran, Julia A. Fukuyama, Paul J. McMurdie, and Susan P. Holmes. "Bioconductor workflow for microbiome data analysis: from raw reads to community analyses." </a:t>
            </a:r>
            <a:r>
              <a:rPr i="1" lang="en" sz="1100">
                <a:solidFill>
                  <a:schemeClr val="dk1"/>
                </a:solidFill>
              </a:rPr>
              <a:t>F1000Research</a:t>
            </a:r>
            <a:r>
              <a:rPr lang="en" sz="1100">
                <a:solidFill>
                  <a:schemeClr val="dk1"/>
                </a:solidFill>
              </a:rPr>
              <a:t> 5 (2016).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Canny, John. "GaP: a factor model for discrete data." In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Proceedings of the 27th annual international ACM SIGIR conference on Research and development in information retrieval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, pp. 122-129. ACM, 2004.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Dethlefsen, Les, and David A. Relman. "Incomplete recovery and individualized responses of the human distal gut microbiota to repeated antibiotic perturbation." </a:t>
            </a:r>
            <a:r>
              <a:rPr i="1" lang="en" sz="1100">
                <a:solidFill>
                  <a:schemeClr val="dk1"/>
                </a:solidFill>
              </a:rPr>
              <a:t>Proceedings of the National Academy of Sciences</a:t>
            </a:r>
            <a:r>
              <a:rPr lang="en" sz="1100">
                <a:solidFill>
                  <a:schemeClr val="dk1"/>
                </a:solidFill>
              </a:rPr>
              <a:t> 108, no. Supplement 1 (2011): 4554-4561.</a:t>
            </a:r>
          </a:p>
        </p:txBody>
      </p:sp>
      <p:sp>
        <p:nvSpPr>
          <p:cNvPr id="282" name="Shape 2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Fukuyama, Julia, Laurie Rumker, Kris Sankaran, Pratheepa Jeganathan, Les Dethlefsen, David A. Relman, and Susan P. Holmes. "Multidomain analyses of a longitudinal human microbiome intestinal cleanout perturbation experiment." </a:t>
            </a:r>
            <a:r>
              <a:rPr i="1" lang="en" sz="1100">
                <a:solidFill>
                  <a:schemeClr val="dk1"/>
                </a:solidFill>
              </a:rPr>
              <a:t>PLoS Computational Biology</a:t>
            </a:r>
            <a:r>
              <a:rPr lang="en" sz="1100">
                <a:solidFill>
                  <a:schemeClr val="dk1"/>
                </a:solidFill>
              </a:rPr>
              <a:t> 13, no. 8 (2017): e1005706.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Pritchard, Jonathan K., Matthew Stephens, and Peter Donnelly. "Inference of population structure using multilocus genotype data."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Genetics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155, no. 2 (2000): 945-959.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Schloss, Patrick D., and Jo Handelsman. "The last word: books as a statistical metaphor for microbial communities."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Annu. Rev. Microbiol.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61 (2007): 23-34.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Voigt, Robert. "An extended scatterplot matrix and case studies in information visualization. published as diplomarbeit." (2002).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 b="-2842" l="-1110" r="1110" t="-2810"/>
          <a:stretch/>
        </p:blipFill>
        <p:spPr>
          <a:xfrm>
            <a:off x="311075" y="97562"/>
            <a:ext cx="8521848" cy="494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 rotWithShape="1">
          <a:blip r:embed="rId3">
            <a:alphaModFix amt="19000"/>
          </a:blip>
          <a:srcRect b="7398" l="9389" r="10289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treelapse = trees + timelapse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2400"/>
              <a:t>Visualizing Hierarchies of Time Series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Motivating Statistical Problems</a:t>
            </a:r>
            <a:br>
              <a:rPr lang="en"/>
            </a:b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152475"/>
            <a:ext cx="8520600" cy="19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(Tree-structured) Differential Abundance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Compare bacterial abundances across conditions, with emphasis on middling taxonomic orders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Identify the largest taxonomic subtree whose associated bacteria are differentially abundant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(Tree-structured) Differential Dynamics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Describe changes in bacterial abundances, at the highest subtree where the pattern appears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-"/>
            </a:pPr>
            <a:r>
              <a:rPr lang="en"/>
              <a:t>Has an ecological flavor, with emphases on role of niches and environmental changes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Visualization Principles: Focus and Context</a:t>
            </a:r>
            <a:br>
              <a:rPr lang="en"/>
            </a:b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 is often possible to study the same data at multiple scales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Full network vs. neighborhood of a node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Full time series vs. short time window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These scales can be juxtaposed by </a:t>
            </a:r>
            <a:r>
              <a:rPr i="1" lang="en"/>
              <a:t>focusing</a:t>
            </a:r>
            <a:r>
              <a:rPr lang="en"/>
              <a:t> on a few elements of</a:t>
            </a:r>
            <a:br>
              <a:rPr lang="en"/>
            </a:br>
            <a:r>
              <a:rPr lang="en"/>
              <a:t>  interest while retaining </a:t>
            </a:r>
            <a:r>
              <a:rPr i="1" lang="en"/>
              <a:t>context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-"/>
            </a:pPr>
            <a:r>
              <a:rPr lang="en"/>
              <a:t>Interactivity can allow rapid transitions between alternative scales</a:t>
            </a: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0" l="0" r="0" t="51100"/>
          <a:stretch/>
        </p:blipFill>
        <p:spPr>
          <a:xfrm>
            <a:off x="2921374" y="3135675"/>
            <a:ext cx="3713526" cy="181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Degree-of-Interest (DOI) Trees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152475"/>
            <a:ext cx="8520600" cy="78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 application of the focus + context idea to tree structured data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-"/>
            </a:pPr>
            <a:r>
              <a:rPr lang="en"/>
              <a:t>Easily navigate the tree across different scales (e.g., species vs. Phylum)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900" y="2247225"/>
            <a:ext cx="7348201" cy="28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Visualization Principles: Linking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152475"/>
            <a:ext cx="51423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Alternative representations of the same samples can be placed side-by-side to suggest covariation [Becker and Cleveland 1987, Buja et. al. 1996]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be useful for studying more than two dimensions at a time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Conditional probability and database query interpretations</a:t>
            </a:r>
          </a:p>
          <a:p>
            <a:pPr indent="-317500" lvl="1" marL="914400">
              <a:spcBef>
                <a:spcPts val="0"/>
              </a:spcBef>
              <a:buSzPts val="1400"/>
              <a:buChar char="-"/>
            </a:pPr>
            <a:r>
              <a:rPr lang="en"/>
              <a:t>What are values other variables, conditional on constraints for some of them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900" y="865325"/>
            <a:ext cx="3245400" cy="35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5301600" y="4475025"/>
            <a:ext cx="438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Linked scatterplot brushing, as implemented in GGobi [</a:t>
            </a:r>
            <a:r>
              <a:rPr lang="en" sz="1100">
                <a:solidFill>
                  <a:schemeClr val="dk2"/>
                </a:solidFill>
              </a:rPr>
              <a:t>Voigt 2002]</a:t>
            </a:r>
            <a:r>
              <a:rPr lang="en">
                <a:solidFill>
                  <a:schemeClr val="dk2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Visualization Proposals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-65200" y="1130550"/>
            <a:ext cx="4610100" cy="153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Differential Abundance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DOI Tree: Standard DOI implementation, slightly extended to show node abundances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-"/>
            </a:pPr>
            <a:r>
              <a:rPr lang="en"/>
              <a:t>DOI Sankey: Modify DOI Trees to multiple groups, which are distinguished by color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150" y="3301050"/>
            <a:ext cx="4803876" cy="13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4">
            <a:alphaModFix/>
          </a:blip>
          <a:srcRect b="3689" l="0" r="0" t="8243"/>
          <a:stretch/>
        </p:blipFill>
        <p:spPr>
          <a:xfrm>
            <a:off x="5661900" y="445025"/>
            <a:ext cx="3049426" cy="201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4810975" y="2505075"/>
            <a:ext cx="409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 sankey diagram of British coal exports, made in 1868 by Charles Joseph Minard.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4810976" y="4565125"/>
            <a:ext cx="43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An example DOI Sankey, applied to a microbiome taxonomy.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